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1" r:id="rId6"/>
    <p:sldId id="260" r:id="rId7"/>
    <p:sldId id="262"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67842"/>
  </p:normalViewPr>
  <p:slideViewPr>
    <p:cSldViewPr snapToGrid="0">
      <p:cViewPr varScale="1">
        <p:scale>
          <a:sx n="81" d="100"/>
          <a:sy n="81" d="100"/>
        </p:scale>
        <p:origin x="177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57487A-FDB7-6A41-AD5A-7EAE884EFE03}" type="datetimeFigureOut">
              <a:rPr kumimoji="1" lang="zh-CN" altLang="en-US" smtClean="0"/>
              <a:t>2025/10/30</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E82073-B1F3-A245-8BD4-CD7377574B8A}" type="slidenum">
              <a:rPr kumimoji="1" lang="zh-CN" altLang="en-US" smtClean="0"/>
              <a:t>‹#›</a:t>
            </a:fld>
            <a:endParaRPr kumimoji="1" lang="zh-CN" altLang="en-US"/>
          </a:p>
        </p:txBody>
      </p:sp>
    </p:spTree>
    <p:extLst>
      <p:ext uri="{BB962C8B-B14F-4D97-AF65-F5344CB8AC3E}">
        <p14:creationId xmlns:p14="http://schemas.microsoft.com/office/powerpoint/2010/main" val="3425441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a:t>Hi everyone, I'm </a:t>
            </a:r>
            <a:r>
              <a:rPr kumimoji="1" lang="en" altLang="zh-CN" dirty="0" err="1"/>
              <a:t>ZhengQin</a:t>
            </a:r>
            <a:r>
              <a:rPr kumimoji="1" lang="en" altLang="zh-CN" dirty="0"/>
              <a:t>,  a PhD student from </a:t>
            </a:r>
            <a:r>
              <a:rPr kumimoji="1" lang="en" altLang="zh-CN" dirty="0" err="1"/>
              <a:t>Xi'An</a:t>
            </a:r>
            <a:r>
              <a:rPr kumimoji="1" lang="en" altLang="zh-CN" dirty="0"/>
              <a:t> Jia Tong University. In this video, we will introduce our work, versatile multimodal controls for expressive talking human animation, which is a collaborative project with the digital human team at ant group. </a:t>
            </a:r>
            <a:endParaRPr kumimoji="1" lang="zh-CN" altLang="en-US" dirty="0"/>
          </a:p>
        </p:txBody>
      </p:sp>
      <p:sp>
        <p:nvSpPr>
          <p:cNvPr id="4" name="灯片编号占位符 3"/>
          <p:cNvSpPr>
            <a:spLocks noGrp="1"/>
          </p:cNvSpPr>
          <p:nvPr>
            <p:ph type="sldNum" sz="quarter" idx="5"/>
          </p:nvPr>
        </p:nvSpPr>
        <p:spPr/>
        <p:txBody>
          <a:bodyPr/>
          <a:lstStyle/>
          <a:p>
            <a:fld id="{10E82073-B1F3-A245-8BD4-CD7377574B8A}" type="slidenum">
              <a:rPr kumimoji="1" lang="zh-CN" altLang="en-US" smtClean="0"/>
              <a:t>1</a:t>
            </a:fld>
            <a:endParaRPr kumimoji="1" lang="zh-CN" altLang="en-US"/>
          </a:p>
        </p:txBody>
      </p:sp>
    </p:spTree>
    <p:extLst>
      <p:ext uri="{BB962C8B-B14F-4D97-AF65-F5344CB8AC3E}">
        <p14:creationId xmlns:p14="http://schemas.microsoft.com/office/powerpoint/2010/main" val="9032386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a:t>In film making, directors typically allow actors to perform freely based on the script before providing specific guidance on how to present key actions. AI generated content faces similar requirements where users not only need automatic generation of lip synchronization and basic gestures from audio input, but also desire semantics, accurate and expressive body movement That can be directly guided through descriptions. Given a reference image in the first column and an audio clip, our method generates photorealistic talking videos. Our approach supports arbitrary reference images, </a:t>
            </a:r>
            <a:r>
              <a:rPr kumimoji="1" lang="en" altLang="zh-CN" dirty="0" err="1"/>
              <a:t>semibody</a:t>
            </a:r>
            <a:r>
              <a:rPr kumimoji="1" lang="en" altLang="zh-CN" dirty="0"/>
              <a:t> in the upper demo and whole body in the lower, and allows users to control or edit the body motion by text prompts like waving different hand, at the closing in the conversation. </a:t>
            </a:r>
            <a:endParaRPr kumimoji="1" lang="zh-CN" altLang="en-US" dirty="0"/>
          </a:p>
        </p:txBody>
      </p:sp>
      <p:sp>
        <p:nvSpPr>
          <p:cNvPr id="4" name="灯片编号占位符 3"/>
          <p:cNvSpPr>
            <a:spLocks noGrp="1"/>
          </p:cNvSpPr>
          <p:nvPr>
            <p:ph type="sldNum" sz="quarter" idx="5"/>
          </p:nvPr>
        </p:nvSpPr>
        <p:spPr/>
        <p:txBody>
          <a:bodyPr/>
          <a:lstStyle/>
          <a:p>
            <a:fld id="{10E82073-B1F3-A245-8BD4-CD7377574B8A}" type="slidenum">
              <a:rPr kumimoji="1" lang="zh-CN" altLang="en-US" smtClean="0"/>
              <a:t>2</a:t>
            </a:fld>
            <a:endParaRPr kumimoji="1" lang="zh-CN" altLang="en-US"/>
          </a:p>
        </p:txBody>
      </p:sp>
    </p:spTree>
    <p:extLst>
      <p:ext uri="{BB962C8B-B14F-4D97-AF65-F5344CB8AC3E}">
        <p14:creationId xmlns:p14="http://schemas.microsoft.com/office/powerpoint/2010/main" val="3947017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a:t>Therefore we present Versa animator, a versatile framework that synthesizes expressive talking human  videos from arbitrary portrait images. As shown in the screen. The Motion Generation process uses both audio and text modalities to specify the facial and body motion. Condition Synergy process generates the pose condition and audio condition as the control signal in video generation. Finally, we inject both conditions into the diffusion model to animate the reference character for Video Generation.</a:t>
            </a:r>
            <a:endParaRPr kumimoji="1" lang="zh-CN" altLang="en-US" dirty="0"/>
          </a:p>
        </p:txBody>
      </p:sp>
      <p:sp>
        <p:nvSpPr>
          <p:cNvPr id="4" name="灯片编号占位符 3"/>
          <p:cNvSpPr>
            <a:spLocks noGrp="1"/>
          </p:cNvSpPr>
          <p:nvPr>
            <p:ph type="sldNum" sz="quarter" idx="5"/>
          </p:nvPr>
        </p:nvSpPr>
        <p:spPr/>
        <p:txBody>
          <a:bodyPr/>
          <a:lstStyle/>
          <a:p>
            <a:fld id="{10E82073-B1F3-A245-8BD4-CD7377574B8A}" type="slidenum">
              <a:rPr kumimoji="1" lang="zh-CN" altLang="en-US" smtClean="0"/>
              <a:t>3</a:t>
            </a:fld>
            <a:endParaRPr kumimoji="1" lang="zh-CN" altLang="en-US"/>
          </a:p>
        </p:txBody>
      </p:sp>
    </p:spTree>
    <p:extLst>
      <p:ext uri="{BB962C8B-B14F-4D97-AF65-F5344CB8AC3E}">
        <p14:creationId xmlns:p14="http://schemas.microsoft.com/office/powerpoint/2010/main" val="4985965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a:t>As shown in the screen,  We implement that as the primary audio to motion Architecture. Specifically, the audio tokens are fed into the transformer encoder to capture long range dependencies and contextual relationships within the audio sequence. To allow the text to control the prediction of the motion token, we adopted a two branch transformer. Specifically, we Learned a text to motion transformer to model the tokens conditioned on text. The text to motion transformer has the same architecture as the primary audio to motion model. </a:t>
            </a:r>
          </a:p>
          <a:p>
            <a:endParaRPr kumimoji="1" lang="en" altLang="zh-CN" dirty="0"/>
          </a:p>
          <a:p>
            <a:endParaRPr kumimoji="1" lang="zh-CN" altLang="en-US" dirty="0"/>
          </a:p>
        </p:txBody>
      </p:sp>
      <p:sp>
        <p:nvSpPr>
          <p:cNvPr id="4" name="灯片编号占位符 3"/>
          <p:cNvSpPr>
            <a:spLocks noGrp="1"/>
          </p:cNvSpPr>
          <p:nvPr>
            <p:ph type="sldNum" sz="quarter" idx="5"/>
          </p:nvPr>
        </p:nvSpPr>
        <p:spPr/>
        <p:txBody>
          <a:bodyPr/>
          <a:lstStyle/>
          <a:p>
            <a:fld id="{10E82073-B1F3-A245-8BD4-CD7377574B8A}" type="slidenum">
              <a:rPr kumimoji="1" lang="zh-CN" altLang="en-US" smtClean="0"/>
              <a:t>4</a:t>
            </a:fld>
            <a:endParaRPr kumimoji="1" lang="zh-CN" altLang="en-US"/>
          </a:p>
        </p:txBody>
      </p:sp>
    </p:spTree>
    <p:extLst>
      <p:ext uri="{BB962C8B-B14F-4D97-AF65-F5344CB8AC3E}">
        <p14:creationId xmlns:p14="http://schemas.microsoft.com/office/powerpoint/2010/main" val="651480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a:t>Left side shows that our method preserves fine details from the reference image such as clothing patterns, background, and character position. Right side shows that versa animator achieves better clarity in local areas such as the hands. </a:t>
            </a:r>
            <a:endParaRPr kumimoji="1" lang="zh-CN" altLang="en-US" dirty="0"/>
          </a:p>
        </p:txBody>
      </p:sp>
      <p:sp>
        <p:nvSpPr>
          <p:cNvPr id="4" name="灯片编号占位符 3"/>
          <p:cNvSpPr>
            <a:spLocks noGrp="1"/>
          </p:cNvSpPr>
          <p:nvPr>
            <p:ph type="sldNum" sz="quarter" idx="5"/>
          </p:nvPr>
        </p:nvSpPr>
        <p:spPr/>
        <p:txBody>
          <a:bodyPr/>
          <a:lstStyle/>
          <a:p>
            <a:fld id="{10E82073-B1F3-A245-8BD4-CD7377574B8A}" type="slidenum">
              <a:rPr kumimoji="1" lang="zh-CN" altLang="en-US" smtClean="0"/>
              <a:t>5</a:t>
            </a:fld>
            <a:endParaRPr kumimoji="1" lang="zh-CN" altLang="en-US"/>
          </a:p>
        </p:txBody>
      </p:sp>
    </p:spTree>
    <p:extLst>
      <p:ext uri="{BB962C8B-B14F-4D97-AF65-F5344CB8AC3E}">
        <p14:creationId xmlns:p14="http://schemas.microsoft.com/office/powerpoint/2010/main" val="21507242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 altLang="zh-CN" dirty="0"/>
              <a:t>The left side shows results on multi-</a:t>
            </a:r>
            <a:r>
              <a:rPr kumimoji="1" lang="en" altLang="zh-CN" dirty="0" err="1"/>
              <a:t>animat</a:t>
            </a:r>
            <a:r>
              <a:rPr kumimoji="1" lang="en" altLang="zh-CN" dirty="0"/>
              <a:t> with different audio and reference images ranging from head to whole body. </a:t>
            </a:r>
          </a:p>
          <a:p>
            <a:r>
              <a:rPr kumimoji="1" lang="en" altLang="zh-CN" dirty="0"/>
              <a:t>The right side presents a visual illustration of text control for customizing the character's motion in the generated video. Thank you for listening. </a:t>
            </a:r>
          </a:p>
          <a:p>
            <a:endParaRPr kumimoji="1" lang="en" altLang="zh-CN" dirty="0"/>
          </a:p>
          <a:p>
            <a:endParaRPr kumimoji="1" lang="en" altLang="zh-CN" dirty="0"/>
          </a:p>
          <a:p>
            <a:endParaRPr kumimoji="1" lang="en" altLang="zh-CN" dirty="0"/>
          </a:p>
          <a:p>
            <a:endParaRPr kumimoji="1" lang="zh-CN" altLang="en-US" dirty="0"/>
          </a:p>
        </p:txBody>
      </p:sp>
      <p:sp>
        <p:nvSpPr>
          <p:cNvPr id="4" name="灯片编号占位符 3"/>
          <p:cNvSpPr>
            <a:spLocks noGrp="1"/>
          </p:cNvSpPr>
          <p:nvPr>
            <p:ph type="sldNum" sz="quarter" idx="5"/>
          </p:nvPr>
        </p:nvSpPr>
        <p:spPr/>
        <p:txBody>
          <a:bodyPr/>
          <a:lstStyle/>
          <a:p>
            <a:fld id="{10E82073-B1F3-A245-8BD4-CD7377574B8A}" type="slidenum">
              <a:rPr kumimoji="1" lang="zh-CN" altLang="en-US" smtClean="0"/>
              <a:t>6</a:t>
            </a:fld>
            <a:endParaRPr kumimoji="1" lang="zh-CN" altLang="en-US"/>
          </a:p>
        </p:txBody>
      </p:sp>
    </p:spTree>
    <p:extLst>
      <p:ext uri="{BB962C8B-B14F-4D97-AF65-F5344CB8AC3E}">
        <p14:creationId xmlns:p14="http://schemas.microsoft.com/office/powerpoint/2010/main" val="31213504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18B7E1-2B6A-4551-2780-18E24D7A01FC}"/>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1AFDBF78-0356-C1F5-40D0-29E29E5737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07978AD8-A72D-7F34-273D-16A185A6B154}"/>
              </a:ext>
            </a:extLst>
          </p:cNvPr>
          <p:cNvSpPr>
            <a:spLocks noGrp="1"/>
          </p:cNvSpPr>
          <p:nvPr>
            <p:ph type="dt" sz="half" idx="10"/>
          </p:nvPr>
        </p:nvSpPr>
        <p:spPr/>
        <p:txBody>
          <a:bodyPr/>
          <a:lstStyle/>
          <a:p>
            <a:fld id="{4575A633-6C1B-0348-9559-522BFABD5FBD}" type="datetimeFigureOut">
              <a:rPr kumimoji="1" lang="zh-CN" altLang="en-US" smtClean="0"/>
              <a:t>2025/10/30</a:t>
            </a:fld>
            <a:endParaRPr kumimoji="1" lang="zh-CN" altLang="en-US"/>
          </a:p>
        </p:txBody>
      </p:sp>
      <p:sp>
        <p:nvSpPr>
          <p:cNvPr id="5" name="页脚占位符 4">
            <a:extLst>
              <a:ext uri="{FF2B5EF4-FFF2-40B4-BE49-F238E27FC236}">
                <a16:creationId xmlns:a16="http://schemas.microsoft.com/office/drawing/2014/main" id="{110C3FCA-6184-5F36-AD02-0430C523297F}"/>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3FA9AB36-BCA2-0C0A-F079-7A0C6C2A0A08}"/>
              </a:ext>
            </a:extLst>
          </p:cNvPr>
          <p:cNvSpPr>
            <a:spLocks noGrp="1"/>
          </p:cNvSpPr>
          <p:nvPr>
            <p:ph type="sldNum" sz="quarter" idx="12"/>
          </p:nvPr>
        </p:nvSpPr>
        <p:spPr/>
        <p:txBody>
          <a:body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12494683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CED1FCF-1EF0-17DB-A755-C48F6C25DFB1}"/>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C6FAA6C8-1988-A759-6CCE-C9359DAD234E}"/>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0164E93-14DD-0E27-704A-DDD545A6D0D7}"/>
              </a:ext>
            </a:extLst>
          </p:cNvPr>
          <p:cNvSpPr>
            <a:spLocks noGrp="1"/>
          </p:cNvSpPr>
          <p:nvPr>
            <p:ph type="dt" sz="half" idx="10"/>
          </p:nvPr>
        </p:nvSpPr>
        <p:spPr/>
        <p:txBody>
          <a:bodyPr/>
          <a:lstStyle/>
          <a:p>
            <a:fld id="{4575A633-6C1B-0348-9559-522BFABD5FBD}" type="datetimeFigureOut">
              <a:rPr kumimoji="1" lang="zh-CN" altLang="en-US" smtClean="0"/>
              <a:t>2025/10/30</a:t>
            </a:fld>
            <a:endParaRPr kumimoji="1" lang="zh-CN" altLang="en-US"/>
          </a:p>
        </p:txBody>
      </p:sp>
      <p:sp>
        <p:nvSpPr>
          <p:cNvPr id="5" name="页脚占位符 4">
            <a:extLst>
              <a:ext uri="{FF2B5EF4-FFF2-40B4-BE49-F238E27FC236}">
                <a16:creationId xmlns:a16="http://schemas.microsoft.com/office/drawing/2014/main" id="{AF38D625-643B-FEF6-A17F-561F49C5EDD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852E085-3001-2682-3E8C-70D9EBF08927}"/>
              </a:ext>
            </a:extLst>
          </p:cNvPr>
          <p:cNvSpPr>
            <a:spLocks noGrp="1"/>
          </p:cNvSpPr>
          <p:nvPr>
            <p:ph type="sldNum" sz="quarter" idx="12"/>
          </p:nvPr>
        </p:nvSpPr>
        <p:spPr/>
        <p:txBody>
          <a:body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3408509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A8C59C7B-695F-057E-D69F-BAEADD67309E}"/>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AE4D83D7-F77A-2480-BFF7-E6A19C2681E7}"/>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04F82656-1AAB-BC0E-67E5-31F168D89CCA}"/>
              </a:ext>
            </a:extLst>
          </p:cNvPr>
          <p:cNvSpPr>
            <a:spLocks noGrp="1"/>
          </p:cNvSpPr>
          <p:nvPr>
            <p:ph type="dt" sz="half" idx="10"/>
          </p:nvPr>
        </p:nvSpPr>
        <p:spPr/>
        <p:txBody>
          <a:bodyPr/>
          <a:lstStyle/>
          <a:p>
            <a:fld id="{4575A633-6C1B-0348-9559-522BFABD5FBD}" type="datetimeFigureOut">
              <a:rPr kumimoji="1" lang="zh-CN" altLang="en-US" smtClean="0"/>
              <a:t>2025/10/30</a:t>
            </a:fld>
            <a:endParaRPr kumimoji="1" lang="zh-CN" altLang="en-US"/>
          </a:p>
        </p:txBody>
      </p:sp>
      <p:sp>
        <p:nvSpPr>
          <p:cNvPr id="5" name="页脚占位符 4">
            <a:extLst>
              <a:ext uri="{FF2B5EF4-FFF2-40B4-BE49-F238E27FC236}">
                <a16:creationId xmlns:a16="http://schemas.microsoft.com/office/drawing/2014/main" id="{8C9C6730-9ACF-4B21-6A36-4235423DEF4B}"/>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F76F34AA-3EB8-FFF3-4849-DCE21313A203}"/>
              </a:ext>
            </a:extLst>
          </p:cNvPr>
          <p:cNvSpPr>
            <a:spLocks noGrp="1"/>
          </p:cNvSpPr>
          <p:nvPr>
            <p:ph type="sldNum" sz="quarter" idx="12"/>
          </p:nvPr>
        </p:nvSpPr>
        <p:spPr/>
        <p:txBody>
          <a:body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1180416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9C1E90E-A11E-DC92-DE5D-86EA8074D225}"/>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0CE0130D-C9E0-2B94-FDD8-993BB50E2C60}"/>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BC16FA5-686D-CF2D-B7CB-4CF18D5D7BE3}"/>
              </a:ext>
            </a:extLst>
          </p:cNvPr>
          <p:cNvSpPr>
            <a:spLocks noGrp="1"/>
          </p:cNvSpPr>
          <p:nvPr>
            <p:ph type="dt" sz="half" idx="10"/>
          </p:nvPr>
        </p:nvSpPr>
        <p:spPr/>
        <p:txBody>
          <a:bodyPr/>
          <a:lstStyle/>
          <a:p>
            <a:fld id="{4575A633-6C1B-0348-9559-522BFABD5FBD}" type="datetimeFigureOut">
              <a:rPr kumimoji="1" lang="zh-CN" altLang="en-US" smtClean="0"/>
              <a:t>2025/10/30</a:t>
            </a:fld>
            <a:endParaRPr kumimoji="1" lang="zh-CN" altLang="en-US"/>
          </a:p>
        </p:txBody>
      </p:sp>
      <p:sp>
        <p:nvSpPr>
          <p:cNvPr id="5" name="页脚占位符 4">
            <a:extLst>
              <a:ext uri="{FF2B5EF4-FFF2-40B4-BE49-F238E27FC236}">
                <a16:creationId xmlns:a16="http://schemas.microsoft.com/office/drawing/2014/main" id="{0747D6EF-7B1E-F758-C7DD-820F60CFF0A4}"/>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E825F74E-4614-ABB4-E859-8014DC051C7C}"/>
              </a:ext>
            </a:extLst>
          </p:cNvPr>
          <p:cNvSpPr>
            <a:spLocks noGrp="1"/>
          </p:cNvSpPr>
          <p:nvPr>
            <p:ph type="sldNum" sz="quarter" idx="12"/>
          </p:nvPr>
        </p:nvSpPr>
        <p:spPr/>
        <p:txBody>
          <a:body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2780479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FAFB263-B0EE-19EB-4566-007736389E6B}"/>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A23CB735-73A2-8067-5C73-258E75F9C35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3059B968-5D80-759E-866D-F0B965BAAE82}"/>
              </a:ext>
            </a:extLst>
          </p:cNvPr>
          <p:cNvSpPr>
            <a:spLocks noGrp="1"/>
          </p:cNvSpPr>
          <p:nvPr>
            <p:ph type="dt" sz="half" idx="10"/>
          </p:nvPr>
        </p:nvSpPr>
        <p:spPr/>
        <p:txBody>
          <a:bodyPr/>
          <a:lstStyle/>
          <a:p>
            <a:fld id="{4575A633-6C1B-0348-9559-522BFABD5FBD}" type="datetimeFigureOut">
              <a:rPr kumimoji="1" lang="zh-CN" altLang="en-US" smtClean="0"/>
              <a:t>2025/10/30</a:t>
            </a:fld>
            <a:endParaRPr kumimoji="1" lang="zh-CN" altLang="en-US"/>
          </a:p>
        </p:txBody>
      </p:sp>
      <p:sp>
        <p:nvSpPr>
          <p:cNvPr id="5" name="页脚占位符 4">
            <a:extLst>
              <a:ext uri="{FF2B5EF4-FFF2-40B4-BE49-F238E27FC236}">
                <a16:creationId xmlns:a16="http://schemas.microsoft.com/office/drawing/2014/main" id="{9DB5331A-97DF-E4CC-8601-DEA23AF97C80}"/>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16928101-BC7F-5126-0EB2-17E33618B0E8}"/>
              </a:ext>
            </a:extLst>
          </p:cNvPr>
          <p:cNvSpPr>
            <a:spLocks noGrp="1"/>
          </p:cNvSpPr>
          <p:nvPr>
            <p:ph type="sldNum" sz="quarter" idx="12"/>
          </p:nvPr>
        </p:nvSpPr>
        <p:spPr/>
        <p:txBody>
          <a:body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784624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1163E2-5A28-AEE3-6C75-0138493B8119}"/>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0EF4CD26-76C0-1D93-51B2-92B15BEF4841}"/>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D812D071-6A3E-BA40-FF50-80C4C386A390}"/>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3C45D0ED-28E8-2AC8-7E20-294427A39E99}"/>
              </a:ext>
            </a:extLst>
          </p:cNvPr>
          <p:cNvSpPr>
            <a:spLocks noGrp="1"/>
          </p:cNvSpPr>
          <p:nvPr>
            <p:ph type="dt" sz="half" idx="10"/>
          </p:nvPr>
        </p:nvSpPr>
        <p:spPr/>
        <p:txBody>
          <a:bodyPr/>
          <a:lstStyle/>
          <a:p>
            <a:fld id="{4575A633-6C1B-0348-9559-522BFABD5FBD}" type="datetimeFigureOut">
              <a:rPr kumimoji="1" lang="zh-CN" altLang="en-US" smtClean="0"/>
              <a:t>2025/10/30</a:t>
            </a:fld>
            <a:endParaRPr kumimoji="1" lang="zh-CN" altLang="en-US"/>
          </a:p>
        </p:txBody>
      </p:sp>
      <p:sp>
        <p:nvSpPr>
          <p:cNvPr id="6" name="页脚占位符 5">
            <a:extLst>
              <a:ext uri="{FF2B5EF4-FFF2-40B4-BE49-F238E27FC236}">
                <a16:creationId xmlns:a16="http://schemas.microsoft.com/office/drawing/2014/main" id="{075954F7-B629-830E-2A67-5B6AFEC018F9}"/>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89562411-BCEB-89FB-3BF4-CA6707BA2B5F}"/>
              </a:ext>
            </a:extLst>
          </p:cNvPr>
          <p:cNvSpPr>
            <a:spLocks noGrp="1"/>
          </p:cNvSpPr>
          <p:nvPr>
            <p:ph type="sldNum" sz="quarter" idx="12"/>
          </p:nvPr>
        </p:nvSpPr>
        <p:spPr/>
        <p:txBody>
          <a:body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9559853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A0ABFC9-DF1B-86AB-D941-2F576BE11763}"/>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BAC1B0CF-36CE-4D1D-2265-2318C44615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D85CF13E-72C5-1630-48E5-DF42A204C95B}"/>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8F6C5F21-670F-0DFC-38AA-AA2A5897670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68C8F847-5F0B-450E-374B-2061E02C8F18}"/>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97984E0C-2B7C-B05E-ED42-228969031EC6}"/>
              </a:ext>
            </a:extLst>
          </p:cNvPr>
          <p:cNvSpPr>
            <a:spLocks noGrp="1"/>
          </p:cNvSpPr>
          <p:nvPr>
            <p:ph type="dt" sz="half" idx="10"/>
          </p:nvPr>
        </p:nvSpPr>
        <p:spPr/>
        <p:txBody>
          <a:bodyPr/>
          <a:lstStyle/>
          <a:p>
            <a:fld id="{4575A633-6C1B-0348-9559-522BFABD5FBD}" type="datetimeFigureOut">
              <a:rPr kumimoji="1" lang="zh-CN" altLang="en-US" smtClean="0"/>
              <a:t>2025/10/30</a:t>
            </a:fld>
            <a:endParaRPr kumimoji="1" lang="zh-CN" altLang="en-US"/>
          </a:p>
        </p:txBody>
      </p:sp>
      <p:sp>
        <p:nvSpPr>
          <p:cNvPr id="8" name="页脚占位符 7">
            <a:extLst>
              <a:ext uri="{FF2B5EF4-FFF2-40B4-BE49-F238E27FC236}">
                <a16:creationId xmlns:a16="http://schemas.microsoft.com/office/drawing/2014/main" id="{F6465080-E129-9243-1021-5F5AD21E4300}"/>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647876EC-0532-CEF3-0481-69FEDDA3592A}"/>
              </a:ext>
            </a:extLst>
          </p:cNvPr>
          <p:cNvSpPr>
            <a:spLocks noGrp="1"/>
          </p:cNvSpPr>
          <p:nvPr>
            <p:ph type="sldNum" sz="quarter" idx="12"/>
          </p:nvPr>
        </p:nvSpPr>
        <p:spPr/>
        <p:txBody>
          <a:body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4006112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97DBAA-6CB1-035A-859F-BAE81095FBAF}"/>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F8652239-B9E2-08CC-712F-238CDCD1A5A2}"/>
              </a:ext>
            </a:extLst>
          </p:cNvPr>
          <p:cNvSpPr>
            <a:spLocks noGrp="1"/>
          </p:cNvSpPr>
          <p:nvPr>
            <p:ph type="dt" sz="half" idx="10"/>
          </p:nvPr>
        </p:nvSpPr>
        <p:spPr/>
        <p:txBody>
          <a:bodyPr/>
          <a:lstStyle/>
          <a:p>
            <a:fld id="{4575A633-6C1B-0348-9559-522BFABD5FBD}" type="datetimeFigureOut">
              <a:rPr kumimoji="1" lang="zh-CN" altLang="en-US" smtClean="0"/>
              <a:t>2025/10/30</a:t>
            </a:fld>
            <a:endParaRPr kumimoji="1" lang="zh-CN" altLang="en-US"/>
          </a:p>
        </p:txBody>
      </p:sp>
      <p:sp>
        <p:nvSpPr>
          <p:cNvPr id="4" name="页脚占位符 3">
            <a:extLst>
              <a:ext uri="{FF2B5EF4-FFF2-40B4-BE49-F238E27FC236}">
                <a16:creationId xmlns:a16="http://schemas.microsoft.com/office/drawing/2014/main" id="{ABDB07DE-C4C9-D232-92C8-D37EE121638F}"/>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42F7CB9A-6EB5-83A0-F1B4-0D3BA29A2B4E}"/>
              </a:ext>
            </a:extLst>
          </p:cNvPr>
          <p:cNvSpPr>
            <a:spLocks noGrp="1"/>
          </p:cNvSpPr>
          <p:nvPr>
            <p:ph type="sldNum" sz="quarter" idx="12"/>
          </p:nvPr>
        </p:nvSpPr>
        <p:spPr/>
        <p:txBody>
          <a:body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2670414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DE00B54-318E-2B85-D4B3-737069D45E3D}"/>
              </a:ext>
            </a:extLst>
          </p:cNvPr>
          <p:cNvSpPr>
            <a:spLocks noGrp="1"/>
          </p:cNvSpPr>
          <p:nvPr>
            <p:ph type="dt" sz="half" idx="10"/>
          </p:nvPr>
        </p:nvSpPr>
        <p:spPr/>
        <p:txBody>
          <a:bodyPr/>
          <a:lstStyle/>
          <a:p>
            <a:fld id="{4575A633-6C1B-0348-9559-522BFABD5FBD}" type="datetimeFigureOut">
              <a:rPr kumimoji="1" lang="zh-CN" altLang="en-US" smtClean="0"/>
              <a:t>2025/10/30</a:t>
            </a:fld>
            <a:endParaRPr kumimoji="1" lang="zh-CN" altLang="en-US"/>
          </a:p>
        </p:txBody>
      </p:sp>
      <p:sp>
        <p:nvSpPr>
          <p:cNvPr id="3" name="页脚占位符 2">
            <a:extLst>
              <a:ext uri="{FF2B5EF4-FFF2-40B4-BE49-F238E27FC236}">
                <a16:creationId xmlns:a16="http://schemas.microsoft.com/office/drawing/2014/main" id="{20A0218E-6E1B-1CA4-CC99-E4E03983F4FA}"/>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7849C32B-CF79-3AF6-7AAB-80EBFE4B098E}"/>
              </a:ext>
            </a:extLst>
          </p:cNvPr>
          <p:cNvSpPr>
            <a:spLocks noGrp="1"/>
          </p:cNvSpPr>
          <p:nvPr>
            <p:ph type="sldNum" sz="quarter" idx="12"/>
          </p:nvPr>
        </p:nvSpPr>
        <p:spPr/>
        <p:txBody>
          <a:body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1223496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644D7E-EF41-3CEA-B2C9-19364F63E556}"/>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03003A56-8752-3A99-6BD9-554EDD2D7E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5A326DAD-DF42-2BE8-E022-D04F05998C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1D0E13F8-7094-2F1F-1650-71F73DAA46D3}"/>
              </a:ext>
            </a:extLst>
          </p:cNvPr>
          <p:cNvSpPr>
            <a:spLocks noGrp="1"/>
          </p:cNvSpPr>
          <p:nvPr>
            <p:ph type="dt" sz="half" idx="10"/>
          </p:nvPr>
        </p:nvSpPr>
        <p:spPr/>
        <p:txBody>
          <a:bodyPr/>
          <a:lstStyle/>
          <a:p>
            <a:fld id="{4575A633-6C1B-0348-9559-522BFABD5FBD}" type="datetimeFigureOut">
              <a:rPr kumimoji="1" lang="zh-CN" altLang="en-US" smtClean="0"/>
              <a:t>2025/10/30</a:t>
            </a:fld>
            <a:endParaRPr kumimoji="1" lang="zh-CN" altLang="en-US"/>
          </a:p>
        </p:txBody>
      </p:sp>
      <p:sp>
        <p:nvSpPr>
          <p:cNvPr id="6" name="页脚占位符 5">
            <a:extLst>
              <a:ext uri="{FF2B5EF4-FFF2-40B4-BE49-F238E27FC236}">
                <a16:creationId xmlns:a16="http://schemas.microsoft.com/office/drawing/2014/main" id="{DF71B513-4820-C0DA-4A9B-7665B55586C0}"/>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3AE1A625-CDE5-B9F0-2508-90458A89CDE7}"/>
              </a:ext>
            </a:extLst>
          </p:cNvPr>
          <p:cNvSpPr>
            <a:spLocks noGrp="1"/>
          </p:cNvSpPr>
          <p:nvPr>
            <p:ph type="sldNum" sz="quarter" idx="12"/>
          </p:nvPr>
        </p:nvSpPr>
        <p:spPr/>
        <p:txBody>
          <a:body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1778947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ADBB94-47FA-46DF-F8F6-27A8CCD863D9}"/>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C1CE36DB-B5EA-7D64-09E7-C388B6BDE75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CB117246-6AA6-1519-F1A5-75A8503A5E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51633F75-2447-5D27-FF3E-40F671D10D79}"/>
              </a:ext>
            </a:extLst>
          </p:cNvPr>
          <p:cNvSpPr>
            <a:spLocks noGrp="1"/>
          </p:cNvSpPr>
          <p:nvPr>
            <p:ph type="dt" sz="half" idx="10"/>
          </p:nvPr>
        </p:nvSpPr>
        <p:spPr/>
        <p:txBody>
          <a:bodyPr/>
          <a:lstStyle/>
          <a:p>
            <a:fld id="{4575A633-6C1B-0348-9559-522BFABD5FBD}" type="datetimeFigureOut">
              <a:rPr kumimoji="1" lang="zh-CN" altLang="en-US" smtClean="0"/>
              <a:t>2025/10/30</a:t>
            </a:fld>
            <a:endParaRPr kumimoji="1" lang="zh-CN" altLang="en-US"/>
          </a:p>
        </p:txBody>
      </p:sp>
      <p:sp>
        <p:nvSpPr>
          <p:cNvPr id="6" name="页脚占位符 5">
            <a:extLst>
              <a:ext uri="{FF2B5EF4-FFF2-40B4-BE49-F238E27FC236}">
                <a16:creationId xmlns:a16="http://schemas.microsoft.com/office/drawing/2014/main" id="{59182EBB-0032-3554-BD72-1F12109D5A25}"/>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C045017C-BB75-1C49-854D-D2300FA92401}"/>
              </a:ext>
            </a:extLst>
          </p:cNvPr>
          <p:cNvSpPr>
            <a:spLocks noGrp="1"/>
          </p:cNvSpPr>
          <p:nvPr>
            <p:ph type="sldNum" sz="quarter" idx="12"/>
          </p:nvPr>
        </p:nvSpPr>
        <p:spPr/>
        <p:txBody>
          <a:body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2638417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1347B2F-A246-F7B2-DBB3-AD76199C9F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741986CA-22BC-6375-DF06-1822CC3BB9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34369965-0E1B-0520-4850-EF8CF3894E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75A633-6C1B-0348-9559-522BFABD5FBD}" type="datetimeFigureOut">
              <a:rPr kumimoji="1" lang="zh-CN" altLang="en-US" smtClean="0"/>
              <a:t>2025/10/30</a:t>
            </a:fld>
            <a:endParaRPr kumimoji="1" lang="zh-CN" altLang="en-US"/>
          </a:p>
        </p:txBody>
      </p:sp>
      <p:sp>
        <p:nvSpPr>
          <p:cNvPr id="5" name="页脚占位符 4">
            <a:extLst>
              <a:ext uri="{FF2B5EF4-FFF2-40B4-BE49-F238E27FC236}">
                <a16:creationId xmlns:a16="http://schemas.microsoft.com/office/drawing/2014/main" id="{1950C4EC-C597-B7ED-EE2D-F37F8A032E5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7856E5E8-DE35-C0AB-F7EB-7D7B6AD570B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308028-692D-C64D-87E5-947FEFD59569}" type="slidenum">
              <a:rPr kumimoji="1" lang="zh-CN" altLang="en-US" smtClean="0"/>
              <a:t>‹#›</a:t>
            </a:fld>
            <a:endParaRPr kumimoji="1" lang="zh-CN" altLang="en-US"/>
          </a:p>
        </p:txBody>
      </p:sp>
    </p:spTree>
    <p:extLst>
      <p:ext uri="{BB962C8B-B14F-4D97-AF65-F5344CB8AC3E}">
        <p14:creationId xmlns:p14="http://schemas.microsoft.com/office/powerpoint/2010/main" val="40457823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A3E86771-B5D3-2370-4C62-7877B3C454CC}"/>
              </a:ext>
            </a:extLst>
          </p:cNvPr>
          <p:cNvPicPr>
            <a:picLocks noChangeAspect="1"/>
          </p:cNvPicPr>
          <p:nvPr/>
        </p:nvPicPr>
        <p:blipFill>
          <a:blip r:embed="rId3"/>
          <a:stretch>
            <a:fillRect/>
          </a:stretch>
        </p:blipFill>
        <p:spPr>
          <a:xfrm>
            <a:off x="1446882" y="1284605"/>
            <a:ext cx="9298236" cy="5573395"/>
          </a:xfrm>
          <a:prstGeom prst="rect">
            <a:avLst/>
          </a:prstGeom>
        </p:spPr>
      </p:pic>
      <p:pic>
        <p:nvPicPr>
          <p:cNvPr id="5" name="图片 4">
            <a:extLst>
              <a:ext uri="{FF2B5EF4-FFF2-40B4-BE49-F238E27FC236}">
                <a16:creationId xmlns:a16="http://schemas.microsoft.com/office/drawing/2014/main" id="{933DBD4E-0708-D313-C537-B53AFC8635CB}"/>
              </a:ext>
            </a:extLst>
          </p:cNvPr>
          <p:cNvPicPr>
            <a:picLocks noChangeAspect="1"/>
          </p:cNvPicPr>
          <p:nvPr/>
        </p:nvPicPr>
        <p:blipFill>
          <a:blip r:embed="rId4"/>
          <a:srcRect t="8461"/>
          <a:stretch>
            <a:fillRect/>
          </a:stretch>
        </p:blipFill>
        <p:spPr>
          <a:xfrm>
            <a:off x="0" y="0"/>
            <a:ext cx="12192000" cy="1191969"/>
          </a:xfrm>
          <a:prstGeom prst="rect">
            <a:avLst/>
          </a:prstGeom>
        </p:spPr>
      </p:pic>
    </p:spTree>
    <p:extLst>
      <p:ext uri="{BB962C8B-B14F-4D97-AF65-F5344CB8AC3E}">
        <p14:creationId xmlns:p14="http://schemas.microsoft.com/office/powerpoint/2010/main" val="1175740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8D3D980-F02B-B048-DD7C-BE18B4EFA31B}"/>
              </a:ext>
            </a:extLst>
          </p:cNvPr>
          <p:cNvPicPr>
            <a:picLocks noChangeAspect="1"/>
          </p:cNvPicPr>
          <p:nvPr/>
        </p:nvPicPr>
        <p:blipFill>
          <a:blip r:embed="rId3"/>
          <a:stretch>
            <a:fillRect/>
          </a:stretch>
        </p:blipFill>
        <p:spPr>
          <a:xfrm>
            <a:off x="132202" y="975671"/>
            <a:ext cx="2521991" cy="5551823"/>
          </a:xfrm>
          <a:prstGeom prst="rect">
            <a:avLst/>
          </a:prstGeom>
        </p:spPr>
      </p:pic>
      <p:sp>
        <p:nvSpPr>
          <p:cNvPr id="5" name="文本框 4">
            <a:extLst>
              <a:ext uri="{FF2B5EF4-FFF2-40B4-BE49-F238E27FC236}">
                <a16:creationId xmlns:a16="http://schemas.microsoft.com/office/drawing/2014/main" id="{4D5616F6-80BD-5198-7E7F-DF607C8061DA}"/>
              </a:ext>
            </a:extLst>
          </p:cNvPr>
          <p:cNvSpPr txBox="1"/>
          <p:nvPr/>
        </p:nvSpPr>
        <p:spPr>
          <a:xfrm>
            <a:off x="132202" y="121185"/>
            <a:ext cx="3029639" cy="646331"/>
          </a:xfrm>
          <a:prstGeom prst="rect">
            <a:avLst/>
          </a:prstGeom>
          <a:noFill/>
        </p:spPr>
        <p:txBody>
          <a:bodyPr wrap="square" rtlCol="0">
            <a:spAutoFit/>
          </a:bodyPr>
          <a:lstStyle/>
          <a:p>
            <a:r>
              <a:rPr kumimoji="1" lang="en-US" altLang="zh-CN" sz="3600" b="1" dirty="0">
                <a:latin typeface="Monaco" pitchFamily="2" charset="0"/>
              </a:rPr>
              <a:t>Motivation</a:t>
            </a:r>
            <a:r>
              <a:rPr kumimoji="1" lang="zh-CN" altLang="en-US" sz="3600" b="1" dirty="0">
                <a:latin typeface="Monaco" pitchFamily="2" charset="0"/>
              </a:rPr>
              <a:t> </a:t>
            </a:r>
          </a:p>
        </p:txBody>
      </p:sp>
      <p:pic>
        <p:nvPicPr>
          <p:cNvPr id="6" name="图片 5">
            <a:extLst>
              <a:ext uri="{FF2B5EF4-FFF2-40B4-BE49-F238E27FC236}">
                <a16:creationId xmlns:a16="http://schemas.microsoft.com/office/drawing/2014/main" id="{0E05ADB5-5915-0B20-C19C-37DEC33388B4}"/>
              </a:ext>
            </a:extLst>
          </p:cNvPr>
          <p:cNvPicPr>
            <a:picLocks noChangeAspect="1"/>
          </p:cNvPicPr>
          <p:nvPr/>
        </p:nvPicPr>
        <p:blipFill>
          <a:blip r:embed="rId4"/>
          <a:stretch>
            <a:fillRect/>
          </a:stretch>
        </p:blipFill>
        <p:spPr>
          <a:xfrm>
            <a:off x="2732183" y="1079652"/>
            <a:ext cx="9471190" cy="5315639"/>
          </a:xfrm>
          <a:prstGeom prst="rect">
            <a:avLst/>
          </a:prstGeom>
        </p:spPr>
      </p:pic>
    </p:spTree>
    <p:extLst>
      <p:ext uri="{BB962C8B-B14F-4D97-AF65-F5344CB8AC3E}">
        <p14:creationId xmlns:p14="http://schemas.microsoft.com/office/powerpoint/2010/main" val="9912483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E09B2E8-C4F7-71E9-ABF9-94CF0B16D02D}"/>
              </a:ext>
            </a:extLst>
          </p:cNvPr>
          <p:cNvPicPr>
            <a:picLocks noChangeAspect="1"/>
          </p:cNvPicPr>
          <p:nvPr/>
        </p:nvPicPr>
        <p:blipFill>
          <a:blip r:embed="rId3"/>
          <a:stretch>
            <a:fillRect/>
          </a:stretch>
        </p:blipFill>
        <p:spPr>
          <a:xfrm>
            <a:off x="405788" y="989101"/>
            <a:ext cx="11380424" cy="5556203"/>
          </a:xfrm>
          <a:prstGeom prst="rect">
            <a:avLst/>
          </a:prstGeom>
        </p:spPr>
      </p:pic>
      <p:sp>
        <p:nvSpPr>
          <p:cNvPr id="5" name="文本框 4">
            <a:extLst>
              <a:ext uri="{FF2B5EF4-FFF2-40B4-BE49-F238E27FC236}">
                <a16:creationId xmlns:a16="http://schemas.microsoft.com/office/drawing/2014/main" id="{1343376E-320A-A329-74FD-B9B16412FCD6}"/>
              </a:ext>
            </a:extLst>
          </p:cNvPr>
          <p:cNvSpPr txBox="1"/>
          <p:nvPr/>
        </p:nvSpPr>
        <p:spPr>
          <a:xfrm>
            <a:off x="132201" y="121185"/>
            <a:ext cx="9613047" cy="646331"/>
          </a:xfrm>
          <a:prstGeom prst="rect">
            <a:avLst/>
          </a:prstGeom>
          <a:noFill/>
        </p:spPr>
        <p:txBody>
          <a:bodyPr wrap="square" rtlCol="0">
            <a:spAutoFit/>
          </a:bodyPr>
          <a:lstStyle/>
          <a:p>
            <a:r>
              <a:rPr kumimoji="1" lang="en-US" altLang="zh-CN" sz="3600" b="1" dirty="0">
                <a:latin typeface="Monaco" pitchFamily="2" charset="0"/>
              </a:rPr>
              <a:t>Overview</a:t>
            </a:r>
            <a:r>
              <a:rPr kumimoji="1" lang="zh-CN" altLang="en-US" sz="3600" b="1" dirty="0">
                <a:latin typeface="Monaco" pitchFamily="2" charset="0"/>
              </a:rPr>
              <a:t> </a:t>
            </a:r>
            <a:r>
              <a:rPr kumimoji="1" lang="en-US" altLang="zh-CN" sz="3600" b="1" dirty="0">
                <a:latin typeface="Monaco" pitchFamily="2" charset="0"/>
              </a:rPr>
              <a:t>of</a:t>
            </a:r>
            <a:r>
              <a:rPr kumimoji="1" lang="zh-CN" altLang="en-US" sz="3600" b="1" dirty="0">
                <a:latin typeface="Monaco" pitchFamily="2" charset="0"/>
              </a:rPr>
              <a:t> </a:t>
            </a:r>
            <a:r>
              <a:rPr kumimoji="1" lang="en" altLang="zh-CN" sz="3600" b="1" dirty="0" err="1">
                <a:latin typeface="Monaco" pitchFamily="2" charset="0"/>
              </a:rPr>
              <a:t>VersaAnimator</a:t>
            </a:r>
            <a:endParaRPr kumimoji="1" lang="zh-CN" altLang="en-US" sz="3600" b="1" dirty="0">
              <a:latin typeface="Monaco" pitchFamily="2" charset="0"/>
            </a:endParaRPr>
          </a:p>
        </p:txBody>
      </p:sp>
    </p:spTree>
    <p:extLst>
      <p:ext uri="{BB962C8B-B14F-4D97-AF65-F5344CB8AC3E}">
        <p14:creationId xmlns:p14="http://schemas.microsoft.com/office/powerpoint/2010/main" val="6491650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8F0D7C66-C1DA-43D4-041B-8207D61E7B57}"/>
              </a:ext>
            </a:extLst>
          </p:cNvPr>
          <p:cNvPicPr>
            <a:picLocks noChangeAspect="1"/>
          </p:cNvPicPr>
          <p:nvPr/>
        </p:nvPicPr>
        <p:blipFill>
          <a:blip r:embed="rId3"/>
          <a:srcRect r="68263" b="13402"/>
          <a:stretch>
            <a:fillRect/>
          </a:stretch>
        </p:blipFill>
        <p:spPr>
          <a:xfrm>
            <a:off x="1515615" y="1574479"/>
            <a:ext cx="2304091" cy="3979217"/>
          </a:xfrm>
          <a:prstGeom prst="rect">
            <a:avLst/>
          </a:prstGeom>
        </p:spPr>
      </p:pic>
      <p:sp>
        <p:nvSpPr>
          <p:cNvPr id="6" name="文本框 5">
            <a:extLst>
              <a:ext uri="{FF2B5EF4-FFF2-40B4-BE49-F238E27FC236}">
                <a16:creationId xmlns:a16="http://schemas.microsoft.com/office/drawing/2014/main" id="{E2637B08-16C7-8E80-B409-803D8BBED5CD}"/>
              </a:ext>
            </a:extLst>
          </p:cNvPr>
          <p:cNvSpPr txBox="1"/>
          <p:nvPr/>
        </p:nvSpPr>
        <p:spPr>
          <a:xfrm>
            <a:off x="132202" y="121185"/>
            <a:ext cx="10828072" cy="646331"/>
          </a:xfrm>
          <a:prstGeom prst="rect">
            <a:avLst/>
          </a:prstGeom>
          <a:noFill/>
        </p:spPr>
        <p:txBody>
          <a:bodyPr wrap="square" rtlCol="0">
            <a:spAutoFit/>
          </a:bodyPr>
          <a:lstStyle/>
          <a:p>
            <a:r>
              <a:rPr kumimoji="1" lang="en-US" altLang="zh-CN" sz="3600" b="1" dirty="0">
                <a:latin typeface="Monaco" pitchFamily="2" charset="0"/>
              </a:rPr>
              <a:t>Details Structure of Motion Generator</a:t>
            </a:r>
            <a:endParaRPr kumimoji="1" lang="zh-CN" altLang="en-US" sz="3600" b="1" dirty="0">
              <a:latin typeface="Monaco" pitchFamily="2" charset="0"/>
            </a:endParaRPr>
          </a:p>
        </p:txBody>
      </p:sp>
      <p:sp>
        <p:nvSpPr>
          <p:cNvPr id="8" name="文本框 7">
            <a:extLst>
              <a:ext uri="{FF2B5EF4-FFF2-40B4-BE49-F238E27FC236}">
                <a16:creationId xmlns:a16="http://schemas.microsoft.com/office/drawing/2014/main" id="{D2B01AAE-1B5E-8266-9E80-6C8A3E11E781}"/>
              </a:ext>
            </a:extLst>
          </p:cNvPr>
          <p:cNvSpPr txBox="1"/>
          <p:nvPr/>
        </p:nvSpPr>
        <p:spPr>
          <a:xfrm>
            <a:off x="810327" y="5821349"/>
            <a:ext cx="4099876" cy="646330"/>
          </a:xfrm>
          <a:prstGeom prst="rect">
            <a:avLst/>
          </a:prstGeom>
          <a:noFill/>
        </p:spPr>
        <p:txBody>
          <a:bodyPr wrap="square">
            <a:spAutoFit/>
          </a:bodyPr>
          <a:lstStyle/>
          <a:p>
            <a:r>
              <a:rPr lang="en" altLang="zh-CN" dirty="0">
                <a:latin typeface="Monaco" pitchFamily="2" charset="0"/>
              </a:rPr>
              <a:t>The primary audio-to-motion architecture.</a:t>
            </a:r>
            <a:endParaRPr lang="zh-CN" altLang="en-US" dirty="0">
              <a:latin typeface="Monaco" pitchFamily="2" charset="0"/>
            </a:endParaRPr>
          </a:p>
        </p:txBody>
      </p:sp>
      <p:sp>
        <p:nvSpPr>
          <p:cNvPr id="10" name="文本框 9">
            <a:extLst>
              <a:ext uri="{FF2B5EF4-FFF2-40B4-BE49-F238E27FC236}">
                <a16:creationId xmlns:a16="http://schemas.microsoft.com/office/drawing/2014/main" id="{9C75ACA0-94C1-F7D2-ADEF-054C6A0CC970}"/>
              </a:ext>
            </a:extLst>
          </p:cNvPr>
          <p:cNvSpPr txBox="1"/>
          <p:nvPr/>
        </p:nvSpPr>
        <p:spPr>
          <a:xfrm>
            <a:off x="6060510" y="5682849"/>
            <a:ext cx="6131490" cy="923330"/>
          </a:xfrm>
          <a:prstGeom prst="rect">
            <a:avLst/>
          </a:prstGeom>
          <a:noFill/>
        </p:spPr>
        <p:txBody>
          <a:bodyPr wrap="square">
            <a:spAutoFit/>
          </a:bodyPr>
          <a:lstStyle/>
          <a:p>
            <a:r>
              <a:rPr lang="en" altLang="zh-CN" dirty="0">
                <a:latin typeface="Monaco" pitchFamily="2" charset="0"/>
              </a:rPr>
              <a:t>The two-branch transformer that generates motions conditioned on both audio and text prompts.</a:t>
            </a:r>
            <a:endParaRPr lang="zh-CN" altLang="en-US" dirty="0">
              <a:latin typeface="Monaco" pitchFamily="2" charset="0"/>
            </a:endParaRPr>
          </a:p>
        </p:txBody>
      </p:sp>
      <p:pic>
        <p:nvPicPr>
          <p:cNvPr id="11" name="图片 10">
            <a:extLst>
              <a:ext uri="{FF2B5EF4-FFF2-40B4-BE49-F238E27FC236}">
                <a16:creationId xmlns:a16="http://schemas.microsoft.com/office/drawing/2014/main" id="{9A1C66A0-8D81-1935-3EBD-F80A0BEDB3C9}"/>
              </a:ext>
            </a:extLst>
          </p:cNvPr>
          <p:cNvPicPr>
            <a:picLocks noChangeAspect="1"/>
          </p:cNvPicPr>
          <p:nvPr/>
        </p:nvPicPr>
        <p:blipFill>
          <a:blip r:embed="rId3"/>
          <a:srcRect t="85934"/>
          <a:stretch>
            <a:fillRect/>
          </a:stretch>
        </p:blipFill>
        <p:spPr>
          <a:xfrm>
            <a:off x="246116" y="1054872"/>
            <a:ext cx="7259912" cy="646331"/>
          </a:xfrm>
          <a:prstGeom prst="rect">
            <a:avLst/>
          </a:prstGeom>
        </p:spPr>
      </p:pic>
      <p:pic>
        <p:nvPicPr>
          <p:cNvPr id="12" name="图片 11">
            <a:extLst>
              <a:ext uri="{FF2B5EF4-FFF2-40B4-BE49-F238E27FC236}">
                <a16:creationId xmlns:a16="http://schemas.microsoft.com/office/drawing/2014/main" id="{691D7980-8792-B43F-7512-C6E3980155CB}"/>
              </a:ext>
            </a:extLst>
          </p:cNvPr>
          <p:cNvPicPr>
            <a:picLocks noChangeAspect="1"/>
          </p:cNvPicPr>
          <p:nvPr/>
        </p:nvPicPr>
        <p:blipFill>
          <a:blip r:embed="rId3"/>
          <a:srcRect l="38783" b="13402"/>
          <a:stretch>
            <a:fillRect/>
          </a:stretch>
        </p:blipFill>
        <p:spPr>
          <a:xfrm>
            <a:off x="6413035" y="1574480"/>
            <a:ext cx="4444342" cy="3979216"/>
          </a:xfrm>
          <a:prstGeom prst="rect">
            <a:avLst/>
          </a:prstGeom>
        </p:spPr>
      </p:pic>
    </p:spTree>
    <p:extLst>
      <p:ext uri="{BB962C8B-B14F-4D97-AF65-F5344CB8AC3E}">
        <p14:creationId xmlns:p14="http://schemas.microsoft.com/office/powerpoint/2010/main" val="3362016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78C4C482-E397-CA4F-A6BD-13F0A794E8A7}"/>
              </a:ext>
            </a:extLst>
          </p:cNvPr>
          <p:cNvPicPr>
            <a:picLocks noChangeAspect="1"/>
          </p:cNvPicPr>
          <p:nvPr/>
        </p:nvPicPr>
        <p:blipFill>
          <a:blip r:embed="rId3"/>
          <a:stretch>
            <a:fillRect/>
          </a:stretch>
        </p:blipFill>
        <p:spPr>
          <a:xfrm>
            <a:off x="4419600" y="1548246"/>
            <a:ext cx="7772400" cy="5309754"/>
          </a:xfrm>
          <a:prstGeom prst="rect">
            <a:avLst/>
          </a:prstGeom>
        </p:spPr>
      </p:pic>
      <p:pic>
        <p:nvPicPr>
          <p:cNvPr id="4" name="图片 3">
            <a:extLst>
              <a:ext uri="{FF2B5EF4-FFF2-40B4-BE49-F238E27FC236}">
                <a16:creationId xmlns:a16="http://schemas.microsoft.com/office/drawing/2014/main" id="{AE94EA8C-4820-6815-A5B4-F93B198D548D}"/>
              </a:ext>
            </a:extLst>
          </p:cNvPr>
          <p:cNvPicPr>
            <a:picLocks noChangeAspect="1"/>
          </p:cNvPicPr>
          <p:nvPr/>
        </p:nvPicPr>
        <p:blipFill>
          <a:blip r:embed="rId4"/>
          <a:srcRect r="28190"/>
          <a:stretch>
            <a:fillRect/>
          </a:stretch>
        </p:blipFill>
        <p:spPr>
          <a:xfrm>
            <a:off x="132202" y="767516"/>
            <a:ext cx="5581389" cy="2789288"/>
          </a:xfrm>
          <a:prstGeom prst="rect">
            <a:avLst/>
          </a:prstGeom>
        </p:spPr>
      </p:pic>
      <p:pic>
        <p:nvPicPr>
          <p:cNvPr id="5" name="图片 4">
            <a:extLst>
              <a:ext uri="{FF2B5EF4-FFF2-40B4-BE49-F238E27FC236}">
                <a16:creationId xmlns:a16="http://schemas.microsoft.com/office/drawing/2014/main" id="{5417EAAF-2748-4384-53AF-DB915E7302C9}"/>
              </a:ext>
            </a:extLst>
          </p:cNvPr>
          <p:cNvPicPr>
            <a:picLocks noChangeAspect="1"/>
          </p:cNvPicPr>
          <p:nvPr/>
        </p:nvPicPr>
        <p:blipFill>
          <a:blip r:embed="rId4"/>
          <a:srcRect l="71461"/>
          <a:stretch>
            <a:fillRect/>
          </a:stretch>
        </p:blipFill>
        <p:spPr>
          <a:xfrm>
            <a:off x="1574104" y="3720820"/>
            <a:ext cx="2218151" cy="2789288"/>
          </a:xfrm>
          <a:prstGeom prst="rect">
            <a:avLst/>
          </a:prstGeom>
        </p:spPr>
      </p:pic>
      <p:sp>
        <p:nvSpPr>
          <p:cNvPr id="6" name="文本框 5">
            <a:extLst>
              <a:ext uri="{FF2B5EF4-FFF2-40B4-BE49-F238E27FC236}">
                <a16:creationId xmlns:a16="http://schemas.microsoft.com/office/drawing/2014/main" id="{FEBC2266-4BE8-CF88-A6A6-121760401417}"/>
              </a:ext>
            </a:extLst>
          </p:cNvPr>
          <p:cNvSpPr txBox="1"/>
          <p:nvPr/>
        </p:nvSpPr>
        <p:spPr>
          <a:xfrm>
            <a:off x="132202" y="121185"/>
            <a:ext cx="10828072" cy="646331"/>
          </a:xfrm>
          <a:prstGeom prst="rect">
            <a:avLst/>
          </a:prstGeom>
          <a:noFill/>
        </p:spPr>
        <p:txBody>
          <a:bodyPr wrap="square" rtlCol="0">
            <a:spAutoFit/>
          </a:bodyPr>
          <a:lstStyle/>
          <a:p>
            <a:r>
              <a:rPr kumimoji="1" lang="en-US" altLang="zh-CN" sz="3600" b="1" dirty="0">
                <a:latin typeface="Monaco" pitchFamily="2" charset="0"/>
              </a:rPr>
              <a:t>Performance </a:t>
            </a:r>
            <a:endParaRPr kumimoji="1" lang="zh-CN" altLang="en-US" sz="3600" b="1" dirty="0">
              <a:latin typeface="Monaco" pitchFamily="2" charset="0"/>
            </a:endParaRPr>
          </a:p>
        </p:txBody>
      </p:sp>
    </p:spTree>
    <p:extLst>
      <p:ext uri="{BB962C8B-B14F-4D97-AF65-F5344CB8AC3E}">
        <p14:creationId xmlns:p14="http://schemas.microsoft.com/office/powerpoint/2010/main" val="16424805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9259976-E0F1-E1C0-4881-7303AAF3F0EF}"/>
              </a:ext>
            </a:extLst>
          </p:cNvPr>
          <p:cNvPicPr>
            <a:picLocks noChangeAspect="1"/>
          </p:cNvPicPr>
          <p:nvPr/>
        </p:nvPicPr>
        <p:blipFill>
          <a:blip r:embed="rId3"/>
          <a:stretch>
            <a:fillRect/>
          </a:stretch>
        </p:blipFill>
        <p:spPr>
          <a:xfrm>
            <a:off x="563352" y="291032"/>
            <a:ext cx="5473700" cy="6324600"/>
          </a:xfrm>
          <a:prstGeom prst="rect">
            <a:avLst/>
          </a:prstGeom>
        </p:spPr>
      </p:pic>
      <p:pic>
        <p:nvPicPr>
          <p:cNvPr id="6" name="图片 5">
            <a:extLst>
              <a:ext uri="{FF2B5EF4-FFF2-40B4-BE49-F238E27FC236}">
                <a16:creationId xmlns:a16="http://schemas.microsoft.com/office/drawing/2014/main" id="{CB7D0372-C74A-5A1D-9E56-3A1E37CD5786}"/>
              </a:ext>
            </a:extLst>
          </p:cNvPr>
          <p:cNvPicPr>
            <a:picLocks noChangeAspect="1"/>
          </p:cNvPicPr>
          <p:nvPr/>
        </p:nvPicPr>
        <p:blipFill>
          <a:blip r:embed="rId4"/>
          <a:stretch>
            <a:fillRect/>
          </a:stretch>
        </p:blipFill>
        <p:spPr>
          <a:xfrm>
            <a:off x="6718302" y="291032"/>
            <a:ext cx="4910346" cy="6566967"/>
          </a:xfrm>
          <a:prstGeom prst="rect">
            <a:avLst/>
          </a:prstGeom>
        </p:spPr>
      </p:pic>
    </p:spTree>
    <p:extLst>
      <p:ext uri="{BB962C8B-B14F-4D97-AF65-F5344CB8AC3E}">
        <p14:creationId xmlns:p14="http://schemas.microsoft.com/office/powerpoint/2010/main" val="3978207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F67C72B-6916-1F40-7854-E48093779BA5}"/>
              </a:ext>
            </a:extLst>
          </p:cNvPr>
          <p:cNvSpPr txBox="1"/>
          <p:nvPr/>
        </p:nvSpPr>
        <p:spPr>
          <a:xfrm>
            <a:off x="1639343" y="1282077"/>
            <a:ext cx="8913313" cy="4093428"/>
          </a:xfrm>
          <a:prstGeom prst="rect">
            <a:avLst/>
          </a:prstGeom>
          <a:noFill/>
        </p:spPr>
        <p:txBody>
          <a:bodyPr wrap="square">
            <a:spAutoFit/>
          </a:bodyPr>
          <a:lstStyle/>
          <a:p>
            <a:pPr>
              <a:buNone/>
            </a:pPr>
            <a:r>
              <a:rPr lang="en" altLang="zh-CN" sz="2000" b="1" dirty="0">
                <a:latin typeface="Monaco" pitchFamily="2" charset="0"/>
              </a:rPr>
              <a:t>Thank you!</a:t>
            </a:r>
          </a:p>
          <a:p>
            <a:pPr>
              <a:buNone/>
            </a:pPr>
            <a:br>
              <a:rPr lang="en" altLang="zh-CN" sz="2000" dirty="0">
                <a:latin typeface="Monaco" pitchFamily="2" charset="0"/>
              </a:rPr>
            </a:br>
            <a:r>
              <a:rPr lang="en" altLang="zh-CN" sz="2000" dirty="0">
                <a:latin typeface="Monaco" pitchFamily="2" charset="0"/>
              </a:rPr>
              <a:t>If you are interested in my research or potential collaboration, feel free to reach out.</a:t>
            </a:r>
          </a:p>
          <a:p>
            <a:pPr>
              <a:buNone/>
            </a:pPr>
            <a:endParaRPr lang="en" altLang="zh-CN" sz="2000" dirty="0">
              <a:latin typeface="Monaco" pitchFamily="2" charset="0"/>
            </a:endParaRPr>
          </a:p>
          <a:p>
            <a:pPr>
              <a:buNone/>
            </a:pPr>
            <a:r>
              <a:rPr lang="zh-CN" altLang="en-US" sz="2000" dirty="0">
                <a:latin typeface="Monaco" pitchFamily="2" charset="0"/>
              </a:rPr>
              <a:t>🔍 </a:t>
            </a:r>
            <a:r>
              <a:rPr lang="en" altLang="zh-CN" sz="2000" b="1" dirty="0">
                <a:latin typeface="Monaco" pitchFamily="2" charset="0"/>
              </a:rPr>
              <a:t>Research Interests:</a:t>
            </a:r>
            <a:endParaRPr lang="en" altLang="zh-CN" sz="2000" dirty="0">
              <a:latin typeface="Monaco" pitchFamily="2" charset="0"/>
            </a:endParaRPr>
          </a:p>
          <a:p>
            <a:pPr>
              <a:buFont typeface="Arial" panose="020B0604020202020204" pitchFamily="34" charset="0"/>
              <a:buChar char="•"/>
            </a:pPr>
            <a:r>
              <a:rPr lang="en" altLang="zh-CN" sz="2000" dirty="0">
                <a:latin typeface="Monaco" pitchFamily="2" charset="0"/>
              </a:rPr>
              <a:t> Audio-driven Human Animation</a:t>
            </a:r>
          </a:p>
          <a:p>
            <a:pPr>
              <a:buFont typeface="Arial" panose="020B0604020202020204" pitchFamily="34" charset="0"/>
              <a:buChar char="•"/>
            </a:pPr>
            <a:r>
              <a:rPr lang="en" altLang="zh-CN" sz="2000" dirty="0">
                <a:latin typeface="Monaco" pitchFamily="2" charset="0"/>
              </a:rPr>
              <a:t> Multi-object Tracking</a:t>
            </a:r>
          </a:p>
          <a:p>
            <a:pPr>
              <a:buFont typeface="Arial" panose="020B0604020202020204" pitchFamily="34" charset="0"/>
              <a:buChar char="•"/>
            </a:pPr>
            <a:r>
              <a:rPr lang="en" altLang="zh-CN" sz="2000" dirty="0">
                <a:latin typeface="Monaco" pitchFamily="2" charset="0"/>
              </a:rPr>
              <a:t> Multimodal Large Language Models</a:t>
            </a:r>
          </a:p>
          <a:p>
            <a:pPr>
              <a:buNone/>
            </a:pPr>
            <a:endParaRPr lang="en" altLang="zh-CN" sz="2000" dirty="0">
              <a:latin typeface="Monaco" pitchFamily="2" charset="0"/>
            </a:endParaRPr>
          </a:p>
          <a:p>
            <a:pPr>
              <a:buNone/>
            </a:pPr>
            <a:endParaRPr lang="en" altLang="zh-CN" sz="2000" dirty="0">
              <a:latin typeface="Monaco" pitchFamily="2" charset="0"/>
            </a:endParaRPr>
          </a:p>
          <a:p>
            <a:pPr>
              <a:buNone/>
            </a:pPr>
            <a:r>
              <a:rPr lang="zh-CN" altLang="en-US" sz="2000" dirty="0">
                <a:latin typeface="Monaco" pitchFamily="2" charset="0"/>
              </a:rPr>
              <a:t>📧 </a:t>
            </a:r>
            <a:r>
              <a:rPr lang="en" altLang="zh-CN" sz="2000" b="1" dirty="0">
                <a:latin typeface="Monaco" pitchFamily="2" charset="0"/>
              </a:rPr>
              <a:t>Email:</a:t>
            </a:r>
            <a:r>
              <a:rPr lang="en" altLang="zh-CN" sz="2000" dirty="0">
                <a:latin typeface="Monaco" pitchFamily="2" charset="0"/>
              </a:rPr>
              <a:t> </a:t>
            </a:r>
            <a:r>
              <a:rPr lang="en" altLang="zh-CN" sz="2000" dirty="0" err="1">
                <a:latin typeface="Monaco" pitchFamily="2" charset="0"/>
              </a:rPr>
              <a:t>qinzheng@stu.xjtu.edu.cn</a:t>
            </a:r>
            <a:br>
              <a:rPr lang="en" altLang="zh-CN" sz="2000" dirty="0">
                <a:latin typeface="Monaco" pitchFamily="2" charset="0"/>
              </a:rPr>
            </a:br>
            <a:endParaRPr lang="en" altLang="zh-CN" sz="2000" dirty="0">
              <a:latin typeface="Monaco" pitchFamily="2" charset="0"/>
            </a:endParaRPr>
          </a:p>
        </p:txBody>
      </p:sp>
    </p:spTree>
    <p:extLst>
      <p:ext uri="{BB962C8B-B14F-4D97-AF65-F5344CB8AC3E}">
        <p14:creationId xmlns:p14="http://schemas.microsoft.com/office/powerpoint/2010/main" val="108908251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TotalTime>
  <Words>526</Words>
  <Application>Microsoft Macintosh PowerPoint</Application>
  <PresentationFormat>宽屏</PresentationFormat>
  <Paragraphs>31</Paragraphs>
  <Slides>7</Slides>
  <Notes>6</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7</vt:i4>
      </vt:variant>
    </vt:vector>
  </HeadingPairs>
  <TitlesOfParts>
    <vt:vector size="12" baseType="lpstr">
      <vt:lpstr>等线</vt:lpstr>
      <vt:lpstr>等线 Light</vt:lpstr>
      <vt:lpstr>Arial</vt:lpstr>
      <vt:lpstr>Monaco</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正 秦</dc:creator>
  <cp:lastModifiedBy>正 秦</cp:lastModifiedBy>
  <cp:revision>36</cp:revision>
  <dcterms:created xsi:type="dcterms:W3CDTF">2025-10-29T20:19:06Z</dcterms:created>
  <dcterms:modified xsi:type="dcterms:W3CDTF">2025-10-30T10:40:33Z</dcterms:modified>
</cp:coreProperties>
</file>

<file path=docProps/thumbnail.jpeg>
</file>